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60" r:id="rId4"/>
    <p:sldMasterId id="2147483696" r:id="rId5"/>
  </p:sldMasterIdLst>
  <p:notesMasterIdLst>
    <p:notesMasterId r:id="rId28"/>
  </p:notesMasterIdLst>
  <p:sldIdLst>
    <p:sldId id="264" r:id="rId6"/>
    <p:sldId id="630" r:id="rId7"/>
    <p:sldId id="631" r:id="rId8"/>
    <p:sldId id="257" r:id="rId9"/>
    <p:sldId id="629" r:id="rId10"/>
    <p:sldId id="617" r:id="rId11"/>
    <p:sldId id="620" r:id="rId12"/>
    <p:sldId id="633" r:id="rId13"/>
    <p:sldId id="638" r:id="rId14"/>
    <p:sldId id="626" r:id="rId15"/>
    <p:sldId id="635" r:id="rId16"/>
    <p:sldId id="636" r:id="rId17"/>
    <p:sldId id="639" r:id="rId18"/>
    <p:sldId id="632" r:id="rId19"/>
    <p:sldId id="622" r:id="rId20"/>
    <p:sldId id="641" r:id="rId21"/>
    <p:sldId id="637" r:id="rId22"/>
    <p:sldId id="618" r:id="rId23"/>
    <p:sldId id="627" r:id="rId24"/>
    <p:sldId id="640" r:id="rId25"/>
    <p:sldId id="625" r:id="rId26"/>
    <p:sldId id="26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418"/>
    <a:srgbClr val="E6E6E6"/>
    <a:srgbClr val="336B1F"/>
    <a:srgbClr val="F4FBFE"/>
    <a:srgbClr val="EFF1F5"/>
    <a:srgbClr val="FFFCF3"/>
    <a:srgbClr val="AADDF4"/>
    <a:srgbClr val="63C1EB"/>
    <a:srgbClr val="1B99D0"/>
    <a:srgbClr val="31B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9C23F-F3B5-40A7-8243-36F2231C2B6D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79B07-377F-4793-A984-DCC2294D89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0B7FB-DD59-4BB5-B0C9-74C6871E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7037B-E864-4132-B405-D92304144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5E88D-248D-437D-9D05-A683BA1D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7A0AC-BB1B-47C1-9FB6-8AB5551F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4C61A-4FC4-4473-B6FE-D183BA8E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3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1AA48-74DB-4F9D-98F8-D53FC45F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048E2B-164F-4FCF-A4E4-8F043835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21829-3436-4390-A703-C37CD016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6CD70B-43F1-4310-8578-840C152A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6B2696-EED0-4041-BC86-5597562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4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C9B5D8-B774-485B-8813-BF44400B2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CAED8B-7D95-432B-A617-481DEBE53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387B6-177E-4C23-AAFB-7F0FFBA7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09C06B-847E-4436-A7C3-6CFBEC03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BB7D3-D0A4-485F-9B40-E6801210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1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0B7FB-DD59-4BB5-B0C9-74C6871E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7037B-E864-4132-B405-D92304144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5E88D-248D-437D-9D05-A683BA1D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7A0AC-BB1B-47C1-9FB6-8AB5551F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4C61A-4FC4-4473-B6FE-D183BA8E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67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3666-D097-4E25-937C-C166A5D4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C5E0F-DCFE-40A1-99C1-73FA6D73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AFFF09-C116-4C91-879F-7AB7E36E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066FC1-309E-48A5-B574-A92CC278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AA6B9-0626-4180-A860-580A5B6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5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196C-4220-4003-B5CD-67FB4D46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21028-05EC-4F60-ACC8-BF0259E7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4EAF1-BE21-4265-9737-BA9E4E1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732FA-65F1-423D-8D3F-63F7E88D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EAAD80-48C9-4829-BA13-C5589441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60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FB2FC-9A29-4F91-B791-3B1B01E5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0D718-A048-4555-A252-402554D93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E29A23-0A11-42CB-9C79-80A6CAB9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3B0A5-277E-439F-AF73-68F27FCE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3BDDCB-8907-4C8F-928F-3C66961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EF29A3-F1C1-485A-8EED-2D71938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9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D0411-696E-4246-B746-C1E85539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3AC17-F532-493E-AE58-32B7AAFE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5C8AC-099D-4FBE-9FC4-AF3EBA67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ACA97C-7A50-4436-BC09-57015E4F1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647AEE-4C5D-4B30-B2B9-3A92BB12F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9F829C-7CE0-4948-B72F-48876F64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6FE9C6-52B1-4A49-B055-2CA8413F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19E641-283B-4C31-9696-B79715F8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59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B36BA-F0C2-43A8-AE12-A9922E20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7689F7-B0D1-4C3C-AA8E-117B3AF7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87A161-A5F0-45FE-8AD9-6863421A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7C0AE1-DEEB-4380-868C-C95CCC09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196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7F35D6-51CF-43FB-A1A8-692F7E34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894FF2-1615-4DA8-8645-9142333C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293AB3-6236-4FB1-8B9A-EDEC04DC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049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B38E-BEDD-4AB6-A437-4875CD31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EBC54-B0DA-4796-81D5-113ABE6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541BA-19C7-405B-AEB3-772D9DE6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99CE03-DEE8-46A9-98F7-AAECA2AF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45F11D-223A-4046-B425-A253D2AD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9EA43-3095-4320-A33F-45AE56A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6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3666-D097-4E25-937C-C166A5D4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C5E0F-DCFE-40A1-99C1-73FA6D73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AFFF09-C116-4C91-879F-7AB7E36E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066FC1-309E-48A5-B574-A92CC278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AA6B9-0626-4180-A860-580A5B6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375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37A9E-CE3C-4595-990A-836352D1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DB12EA-E0C8-4DB1-A967-9A17CBAE9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D8EB98-BB93-4E6C-9BCF-098B3058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0493D8-3932-4247-A920-981A991C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F217ED-A3EF-4C31-96F6-356798A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E88F1-DD22-436F-9388-E9C656E5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351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1AA48-74DB-4F9D-98F8-D53FC45F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048E2B-164F-4FCF-A4E4-8F043835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21829-3436-4390-A703-C37CD016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6CD70B-43F1-4310-8578-840C152A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6B2696-EED0-4041-BC86-5597562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41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C9B5D8-B774-485B-8813-BF44400B2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CAED8B-7D95-432B-A617-481DEBE53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387B6-177E-4C23-AAFB-7F0FFBA7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09C06B-847E-4436-A7C3-6CFBEC03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BB7D3-D0A4-485F-9B40-E6801210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238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0B7FB-DD59-4BB5-B0C9-74C6871E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7037B-E864-4132-B405-D92304144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5E88D-248D-437D-9D05-A683BA1D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7A0AC-BB1B-47C1-9FB6-8AB5551F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4C61A-4FC4-4473-B6FE-D183BA8E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800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3666-D097-4E25-937C-C166A5D4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C5E0F-DCFE-40A1-99C1-73FA6D73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AFFF09-C116-4C91-879F-7AB7E36E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066FC1-309E-48A5-B574-A92CC278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AA6B9-0626-4180-A860-580A5B6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653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196C-4220-4003-B5CD-67FB4D46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21028-05EC-4F60-ACC8-BF0259E7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4EAF1-BE21-4265-9737-BA9E4E1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732FA-65F1-423D-8D3F-63F7E88D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EAAD80-48C9-4829-BA13-C5589441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423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FB2FC-9A29-4F91-B791-3B1B01E5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0D718-A048-4555-A252-402554D93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E29A23-0A11-42CB-9C79-80A6CAB9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3B0A5-277E-439F-AF73-68F27FCE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3BDDCB-8907-4C8F-928F-3C66961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EF29A3-F1C1-485A-8EED-2D71938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671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D0411-696E-4246-B746-C1E85539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3AC17-F532-493E-AE58-32B7AAFE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5C8AC-099D-4FBE-9FC4-AF3EBA67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ACA97C-7A50-4436-BC09-57015E4F1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647AEE-4C5D-4B30-B2B9-3A92BB12F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9F829C-7CE0-4948-B72F-48876F64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6FE9C6-52B1-4A49-B055-2CA8413F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19E641-283B-4C31-9696-B79715F8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911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B36BA-F0C2-43A8-AE12-A9922E20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7689F7-B0D1-4C3C-AA8E-117B3AF7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87A161-A5F0-45FE-8AD9-6863421A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7C0AE1-DEEB-4380-868C-C95CCC09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7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7F35D6-51CF-43FB-A1A8-692F7E34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894FF2-1615-4DA8-8645-9142333C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293AB3-6236-4FB1-8B9A-EDEC04DC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80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196C-4220-4003-B5CD-67FB4D46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21028-05EC-4F60-ACC8-BF0259E7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4EAF1-BE21-4265-9737-BA9E4E1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732FA-65F1-423D-8D3F-63F7E88D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EAAD80-48C9-4829-BA13-C5589441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241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B38E-BEDD-4AB6-A437-4875CD31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EBC54-B0DA-4796-81D5-113ABE6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541BA-19C7-405B-AEB3-772D9DE6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99CE03-DEE8-46A9-98F7-AAECA2AF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45F11D-223A-4046-B425-A253D2AD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9EA43-3095-4320-A33F-45AE56A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3814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37A9E-CE3C-4595-990A-836352D1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DB12EA-E0C8-4DB1-A967-9A17CBAE9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D8EB98-BB93-4E6C-9BCF-098B3058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0493D8-3932-4247-A920-981A991C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F217ED-A3EF-4C31-96F6-356798A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E88F1-DD22-436F-9388-E9C656E5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93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1AA48-74DB-4F9D-98F8-D53FC45F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048E2B-164F-4FCF-A4E4-8F043835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21829-3436-4390-A703-C37CD016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6CD70B-43F1-4310-8578-840C152A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6B2696-EED0-4041-BC86-5597562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805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C9B5D8-B774-485B-8813-BF44400B2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CAED8B-7D95-432B-A617-481DEBE53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387B6-177E-4C23-AAFB-7F0FFBA7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09C06B-847E-4436-A7C3-6CFBEC03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BB7D3-D0A4-485F-9B40-E6801210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03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0B7FB-DD59-4BB5-B0C9-74C6871E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7037B-E864-4132-B405-D92304144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65E88D-248D-437D-9D05-A683BA1D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67A0AC-BB1B-47C1-9FB6-8AB5551F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04C61A-4FC4-4473-B6FE-D183BA8E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018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3666-D097-4E25-937C-C166A5D4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C5E0F-DCFE-40A1-99C1-73FA6D731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AFFF09-C116-4C91-879F-7AB7E36E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066FC1-309E-48A5-B574-A92CC278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4AA6B9-0626-4180-A860-580A5B6C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23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196C-4220-4003-B5CD-67FB4D46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C21028-05EC-4F60-ACC8-BF0259E7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44EAF1-BE21-4265-9737-BA9E4E1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F732FA-65F1-423D-8D3F-63F7E88D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EAAD80-48C9-4829-BA13-C5589441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784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FB2FC-9A29-4F91-B791-3B1B01E5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0D718-A048-4555-A252-402554D93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E29A23-0A11-42CB-9C79-80A6CAB9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3B0A5-277E-439F-AF73-68F27FCE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3BDDCB-8907-4C8F-928F-3C66961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EF29A3-F1C1-485A-8EED-2D71938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564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D0411-696E-4246-B746-C1E85539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3AC17-F532-493E-AE58-32B7AAFE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5C8AC-099D-4FBE-9FC4-AF3EBA67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ACA97C-7A50-4436-BC09-57015E4F1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647AEE-4C5D-4B30-B2B9-3A92BB12F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9F829C-7CE0-4948-B72F-48876F64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6FE9C6-52B1-4A49-B055-2CA8413F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19E641-283B-4C31-9696-B79715F8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570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B36BA-F0C2-43A8-AE12-A9922E20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7689F7-B0D1-4C3C-AA8E-117B3AF7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87A161-A5F0-45FE-8AD9-6863421A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7C0AE1-DEEB-4380-868C-C95CCC09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0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FB2FC-9A29-4F91-B791-3B1B01E5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60D718-A048-4555-A252-402554D93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E29A23-0A11-42CB-9C79-80A6CAB90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53B0A5-277E-439F-AF73-68F27FCE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3BDDCB-8907-4C8F-928F-3C66961C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EF29A3-F1C1-485A-8EED-2D71938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059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7F35D6-51CF-43FB-A1A8-692F7E34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894FF2-1615-4DA8-8645-9142333C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293AB3-6236-4FB1-8B9A-EDEC04DC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843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B38E-BEDD-4AB6-A437-4875CD31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EBC54-B0DA-4796-81D5-113ABE6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541BA-19C7-405B-AEB3-772D9DE6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99CE03-DEE8-46A9-98F7-AAECA2AF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45F11D-223A-4046-B425-A253D2AD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9EA43-3095-4320-A33F-45AE56A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574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37A9E-CE3C-4595-990A-836352D1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DB12EA-E0C8-4DB1-A967-9A17CBAE9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D8EB98-BB93-4E6C-9BCF-098B3058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0493D8-3932-4247-A920-981A991C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F217ED-A3EF-4C31-96F6-356798A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E88F1-DD22-436F-9388-E9C656E5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088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1AA48-74DB-4F9D-98F8-D53FC45FE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048E2B-164F-4FCF-A4E4-8F0438350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21829-3436-4390-A703-C37CD016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6CD70B-43F1-4310-8578-840C152A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6B2696-EED0-4041-BC86-55975629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33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C9B5D8-B774-485B-8813-BF44400B2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CAED8B-7D95-432B-A617-481DEBE53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387B6-177E-4C23-AAFB-7F0FFBA7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09C06B-847E-4436-A7C3-6CFBEC03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7BB7D3-D0A4-485F-9B40-E6801210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344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CE6E-D413-6648-B7AB-6F1EAE5869EE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7B4A0A-B88E-484E-98C6-A2B4224A79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71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92314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1072055"/>
            <a:ext cx="11929241" cy="50541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3068-29DF-DD46-9A52-2C56C35F6886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452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0998-1787-404B-9524-2293590DCCA0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BC1340-C3A1-B94A-B610-8DAA4E6907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829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35117"/>
            <a:ext cx="5384800" cy="49910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35117"/>
            <a:ext cx="5384800" cy="499104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28546-C7C5-F34E-8B89-4E0BB1AC48B4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B53DA0-1051-F140-8C97-3895FB2366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2FEE4B-4F07-BE45-8101-B73EDAE8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92314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5486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62148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01910"/>
            <a:ext cx="5386917" cy="43205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62148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01910"/>
            <a:ext cx="5389033" cy="432051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A634-CF66-B544-91C7-4381DB031025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0896FD-2B40-8F41-B8A0-21C38358FC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4F0F65-BADF-A343-93C3-4BDC2527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92314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735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D0411-696E-4246-B746-C1E85539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3AC17-F532-493E-AE58-32B7AAFE9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5C8AC-099D-4FBE-9FC4-AF3EBA671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ACA97C-7A50-4436-BC09-57015E4F1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647AEE-4C5D-4B30-B2B9-3A92BB12F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9F829C-7CE0-4948-B72F-48876F64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6FE9C6-52B1-4A49-B055-2CA8413FD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19E641-283B-4C31-9696-B79715F8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99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822B-4A24-C048-9645-FE0BAA38EA5A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49AA50-7ECB-B940-8C3F-92E9CAEA0D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EEE9DB-14A5-F14A-81BF-C52B435D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692314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845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CB6F-F333-5649-9DAE-C947AE75E249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091613-A961-984B-ADC9-6FA124C95F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08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4128-0FB1-2B4F-9B88-03BB6F44EC7A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FD386D5-7C2D-0B46-88BF-FD511389A5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0821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79EC-71A4-F842-9A4A-4DEE74DC6D84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D5126E-6F43-D445-BE27-77388A6314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2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B36BA-F0C2-43A8-AE12-A9922E20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7689F7-B0D1-4C3C-AA8E-117B3AF7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87A161-A5F0-45FE-8AD9-6863421A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7C0AE1-DEEB-4380-868C-C95CCC09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7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7F35D6-51CF-43FB-A1A8-692F7E34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894FF2-1615-4DA8-8645-9142333C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293AB3-6236-4FB1-8B9A-EDEC04DC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00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B38E-BEDD-4AB6-A437-4875CD311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EBC54-B0DA-4796-81D5-113ABE6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541BA-19C7-405B-AEB3-772D9DE65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99CE03-DEE8-46A9-98F7-AAECA2AF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45F11D-223A-4046-B425-A253D2AD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19EA43-3095-4320-A33F-45AE56A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1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37A9E-CE3C-4595-990A-836352D1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DB12EA-E0C8-4DB1-A967-9A17CBAE9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D8EB98-BB93-4E6C-9BCF-098B3058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0493D8-3932-4247-A920-981A991C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F217ED-A3EF-4C31-96F6-356798A4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0E88F1-DD22-436F-9388-E9C656E5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06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3A0048-4A20-41C3-90E1-14CFB198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0D1A1-C831-442F-BFEA-8BE63779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8BFD5-26C3-498F-B1EF-82C69886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E59EC-1A79-4DCD-B084-06A13CD9E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359F8-CB45-4713-906F-D96781331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29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3A0048-4A20-41C3-90E1-14CFB198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0D1A1-C831-442F-BFEA-8BE63779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8BFD5-26C3-498F-B1EF-82C69886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E59EC-1A79-4DCD-B084-06A13CD9E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359F8-CB45-4713-906F-D96781331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85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3A0048-4A20-41C3-90E1-14CFB198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0D1A1-C831-442F-BFEA-8BE63779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8BFD5-26C3-498F-B1EF-82C69886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E59EC-1A79-4DCD-B084-06A13CD9E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359F8-CB45-4713-906F-D96781331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3A0048-4A20-41C3-90E1-14CFB198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C0D1A1-C831-442F-BFEA-8BE63779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68BFD5-26C3-498F-B1EF-82C69886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65E-5B34-4936-A9EC-86D7B0CBCD31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E59EC-1A79-4DCD-B084-06A13CD9E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4359F8-CB45-4713-906F-D96781331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FD8A-3F92-44AD-A6DD-8B765601D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EAB21A3-D538-4077-81E7-29E56818104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54B527-CF58-E546-B0F6-974FAEE917A8}" type="datetimeFigureOut">
              <a:rPr lang="en-US"/>
              <a:pPr>
                <a:defRPr/>
              </a:pPr>
              <a:t>6/18/2020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2095500" y="652463"/>
            <a:ext cx="9677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pt-BR" altLang="pt-BR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5533" y="1500189"/>
            <a:ext cx="10244667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O texto do slide foi projetado para ficar na cor grafite mais escura da paleta. </a:t>
            </a:r>
          </a:p>
          <a:p>
            <a:pPr lvl="1"/>
            <a:r>
              <a:rPr lang="en-US" altLang="pt-BR"/>
              <a:t>E os subniveis, se houver, em preto 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6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7933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48E09"/>
        </a:buClr>
        <a:buFont typeface="Arial" charset="0"/>
        <a:buChar char="•"/>
        <a:defRPr sz="3200" kern="1200">
          <a:solidFill>
            <a:srgbClr val="686868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FB26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02FA2C3-D76A-4420-9404-9A8E6C9F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>
            <a:extLst>
              <a:ext uri="{FF2B5EF4-FFF2-40B4-BE49-F238E27FC236}">
                <a16:creationId xmlns:a16="http://schemas.microsoft.com/office/drawing/2014/main" id="{249BB136-90F4-424A-AC9F-3DBA038A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84" y="1195113"/>
            <a:ext cx="10016455" cy="83652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</a:p>
          <a:p>
            <a:pPr algn="ctr"/>
            <a:r>
              <a:rPr lang="pt-BR" alt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Programa Bioeconomia Brasil – Sócio biodiversidade</a:t>
            </a:r>
          </a:p>
          <a:p>
            <a:pPr algn="ctr" eaLnBrk="1" hangingPunct="1"/>
            <a:endParaRPr lang="pt-BR" altLang="pt-BR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4C1D1D-37E4-4A35-A237-992589A0CD22}"/>
              </a:ext>
            </a:extLst>
          </p:cNvPr>
          <p:cNvSpPr txBox="1"/>
          <p:nvPr/>
        </p:nvSpPr>
        <p:spPr>
          <a:xfrm>
            <a:off x="571849" y="2240507"/>
            <a:ext cx="106544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Fortalece Sócio </a:t>
            </a:r>
            <a:r>
              <a:rPr lang="pt-BR" sz="1900" b="1" u="sng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Seleção de propostas e projetos que tenham por finalidade o fortalecimento da socio biodiversidade;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Onde se inscrever: Na plataforma + Brasil (SICONV)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 pode se inscrever: Consórcios Públicos</a:t>
            </a:r>
          </a:p>
          <a:p>
            <a:pPr>
              <a:defRPr/>
            </a:pPr>
            <a:endParaRPr lang="pt-BR" sz="1900" b="1" u="sng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das propostas: Mínimo de R$ 250 mil a R$ 1 milhão</a:t>
            </a:r>
          </a:p>
          <a:p>
            <a:pPr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a proposta pode prever: Custeio e compra de equipamentos, contemplando atividades em gastronomia, selos e certificações, produtos artesanais qualificados, beneficiamento de produtos, </a:t>
            </a:r>
            <a:r>
              <a:rPr lang="pt-BR" sz="19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patrimonialização</a:t>
            </a: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bens culturais imateriais, estruturação produtiva, agregação de valor, etc...</a:t>
            </a:r>
          </a:p>
          <a:p>
            <a:pPr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destinado em 2020: R$ 4 milhões</a:t>
            </a:r>
          </a:p>
          <a:p>
            <a:pPr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1B4C10D-C093-4682-9BE1-D497DC44C469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2CD1EDD-B9E1-4B0E-AAF9-0BAB495AEB5A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0" name="Picture 2" descr="ppt plano safra-01.png">
              <a:extLst>
                <a:ext uri="{FF2B5EF4-FFF2-40B4-BE49-F238E27FC236}">
                  <a16:creationId xmlns:a16="http://schemas.microsoft.com/office/drawing/2014/main" id="{4D1B7921-C8A9-4CAE-B7D2-B044BAD7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772460A-8A8E-426E-8EAE-03FF25BFE208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79A8E05-B5A7-44FB-999B-ED3B3FB8F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9AE13EF-14FF-476A-ADDB-4106FEAB4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2B4735E-55D7-4C46-86FF-501B70EE6F0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B41B6C4-7FA3-46D3-891E-F753098E9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2C82EF7B-B207-4EB3-B4DF-A44603B468DE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9F4A1D2-A7A0-447B-84F7-768751920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A4D0734-4A26-4C73-B657-9D3128545538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351383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63793" y="1409252"/>
            <a:ext cx="105962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PRONAF INVESTIMENTO – Mais Alimentos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Ampliação do limite para operações coletivas para atividades de </a:t>
            </a:r>
            <a:r>
              <a:rPr lang="pt-BR" sz="2400" b="1" u="sng" dirty="0">
                <a:solidFill>
                  <a:schemeClr val="accent3">
                    <a:lumMod val="50000"/>
                  </a:schemeClr>
                </a:solidFill>
              </a:rPr>
              <a:t>suinocultura, avicultura, aquicultura, carcinicultura (criação de crustáceos) e fruticultura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por beneficiário e por ano agrícola passando de R$165.000,00 para R$330.000,00 (trezentos e trinta mil reais)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143716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63793" y="1409252"/>
            <a:ext cx="10596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Programa de Garantia de Preços da Agricultura Familiar - PGPAF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Ampliação do limite de cobertura do PGPAF:</a:t>
            </a:r>
          </a:p>
          <a:p>
            <a:pPr lvl="1"/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De R$3.500,00 para R$5.000,00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por mutuário, por instituição financeira para as operações de custeio;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De R$1.500,00 para R$2.000,00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por mutuário, por instituição financeira para as operações de investimento;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403397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51719" y="1919523"/>
            <a:ext cx="10596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Os produtores rurais mais vulneráveis no âmbito do Pronaf, ou seja, os </a:t>
            </a:r>
            <a:r>
              <a:rPr lang="pt-BR" sz="2400" b="1" u="sng" dirty="0">
                <a:solidFill>
                  <a:schemeClr val="accent3">
                    <a:lumMod val="50000"/>
                  </a:schemeClr>
                </a:solidFill>
              </a:rPr>
              <a:t>assentados da Reforma Agrária, beneficiários do Crédito Fundiário e os de menor renda (Grupo B - renda bruta anual inferior a R$23 mil)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contarão novamente com as menores taxas do crédito rural, taxa efetiva de </a:t>
            </a:r>
            <a:r>
              <a:rPr lang="pt-BR" sz="2400" b="1" u="sng" dirty="0">
                <a:solidFill>
                  <a:schemeClr val="accent3">
                    <a:lumMod val="50000"/>
                  </a:schemeClr>
                </a:solidFill>
              </a:rPr>
              <a:t>juros de 0,5%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a.a. e bônus de adimplência de até 40%.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Pronaf Indígenas – Todos indígenas tem direito ao acesso do PRONAF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SAF está conveniando com a FUNAI para que as </a:t>
            </a:r>
            <a:r>
              <a:rPr lang="pt-BR" sz="2400" b="1" dirty="0" err="1">
                <a:solidFill>
                  <a:schemeClr val="accent3">
                    <a:lumMod val="50000"/>
                  </a:schemeClr>
                </a:solidFill>
              </a:rPr>
              <a:t>DAPs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sejam emitidas pela instituição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2797494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97859" y="2609075"/>
            <a:ext cx="10596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3">
                    <a:lumMod val="50000"/>
                  </a:schemeClr>
                </a:solidFill>
              </a:rPr>
              <a:t>Assistência Técnica e Extensão Rural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3166980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510008F-180C-4DBE-BA5F-AC4AB628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15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53E416-73FA-4F1B-BEDD-EBF39D953136}"/>
              </a:ext>
            </a:extLst>
          </p:cNvPr>
          <p:cNvSpPr txBox="1"/>
          <p:nvPr/>
        </p:nvSpPr>
        <p:spPr>
          <a:xfrm>
            <a:off x="815287" y="2019096"/>
            <a:ext cx="1088673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Objetivo:</a:t>
            </a:r>
            <a:r>
              <a:rPr lang="pt-BR" altLang="pt-B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apoiar a formação de profissionais com as competências necessárias para a plena atuação nas áreas de ciências agrárias e afins, favorecendo a inserção desses profissionais no mercado de trabalho.</a:t>
            </a:r>
          </a:p>
          <a:p>
            <a:pPr>
              <a:defRPr/>
            </a:pPr>
            <a:endParaRPr lang="pt-BR" altLang="pt-BR" sz="1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-BR" altLang="pt-B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 Beneficiário direto: 1.500 Jovens estudantes e recém-egressos (15 a 29 anos) dos cursos de ciências agrarias e afins. </a:t>
            </a:r>
            <a:br>
              <a:rPr lang="pt-B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1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t-BR" b="1" spc="-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abrangência: </a:t>
            </a:r>
            <a:r>
              <a:rPr lang="pt-BR" spc="-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Nacional, priorizando regiões com alta concentração de agricultores familiares e com projetos estratégicos, como o </a:t>
            </a:r>
            <a:r>
              <a:rPr lang="pt-BR" spc="-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Agronordeste</a:t>
            </a:r>
            <a:r>
              <a:rPr lang="pt-BR" spc="-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pt-BR" altLang="pt-BR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Orçamento estimado: R$ 30 milhões/ 2 anos.</a:t>
            </a:r>
          </a:p>
          <a:p>
            <a:pPr algn="just">
              <a:defRPr/>
            </a:pPr>
            <a:endParaRPr lang="pt-BR" altLang="pt-BR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altLang="pt-BR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Assinatura do Edital para Instituições de Ensino: junho de 2020, com total de recursos de R$ 17,1 milhões – contemplando 900 alunos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1FCDDB-150D-42EC-A54F-902B475C065A}"/>
              </a:ext>
            </a:extLst>
          </p:cNvPr>
          <p:cNvSpPr txBox="1"/>
          <p:nvPr/>
        </p:nvSpPr>
        <p:spPr>
          <a:xfrm>
            <a:off x="-225023" y="117271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Residência Profissional Agrícola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D83B980-F783-4B3C-BCBB-C7B9425AD9B6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31B4D2-7C82-462D-9301-351C36210F9E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3" name="Picture 2" descr="ppt plano safra-01.png">
              <a:extLst>
                <a:ext uri="{FF2B5EF4-FFF2-40B4-BE49-F238E27FC236}">
                  <a16:creationId xmlns:a16="http://schemas.microsoft.com/office/drawing/2014/main" id="{38D6204B-B9CE-4A11-BCF9-3EB0A4AE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61803FC-51C5-4426-B8E1-0AE287A4968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A3E2871-3AD4-4FE4-8F6D-BFC559191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4D53BC3-1555-40F2-BFA8-E0F49571F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787AFDD-46E0-47DE-9A09-900DAA704574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6D5457E-66C1-4028-AE7B-B019EE26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6CC82A1-EC32-47F1-8527-A1E8E789FBF4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47C862D-BE51-4F98-ADF3-42E80D44E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58D83E1-FDB7-4AEB-8903-37EDBB93A31C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413084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510008F-180C-4DBE-BA5F-AC4AB628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157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53E416-73FA-4F1B-BEDD-EBF39D953136}"/>
              </a:ext>
            </a:extLst>
          </p:cNvPr>
          <p:cNvSpPr txBox="1"/>
          <p:nvPr/>
        </p:nvSpPr>
        <p:spPr>
          <a:xfrm>
            <a:off x="815287" y="2019096"/>
            <a:ext cx="10886738" cy="252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686868"/>
                </a:solidFill>
              </a:rPr>
              <a:t>Chamada Pública PPO juntamente com ANATER e SPA para capacitar 13.000 agricultores familiares no Nordeste e Cooperativas (Projeto piloto com agricultores do crédito fundiário);</a:t>
            </a:r>
          </a:p>
          <a:p>
            <a:pPr lvl="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</a:pPr>
            <a:endParaRPr lang="pt-BR" sz="2400" b="1" dirty="0">
              <a:solidFill>
                <a:srgbClr val="686868"/>
              </a:solidFill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686868"/>
                </a:solidFill>
              </a:rPr>
              <a:t>Valor de investimento: R$ 15 milhões ( 2020 / 2021).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8E09"/>
              </a:buClr>
              <a:buFont typeface="Arial" charset="0"/>
              <a:buChar char="•"/>
            </a:pPr>
            <a:endParaRPr lang="pt-BR" sz="2400" dirty="0">
              <a:solidFill>
                <a:srgbClr val="686868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1FCDDB-150D-42EC-A54F-902B475C065A}"/>
              </a:ext>
            </a:extLst>
          </p:cNvPr>
          <p:cNvSpPr txBox="1"/>
          <p:nvPr/>
        </p:nvSpPr>
        <p:spPr>
          <a:xfrm>
            <a:off x="-225023" y="117271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PRONAF Produtivo Orientado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5D83B980-F783-4B3C-BCBB-C7B9425AD9B6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A31B4D2-7C82-462D-9301-351C36210F9E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3" name="Picture 2" descr="ppt plano safra-01.png">
              <a:extLst>
                <a:ext uri="{FF2B5EF4-FFF2-40B4-BE49-F238E27FC236}">
                  <a16:creationId xmlns:a16="http://schemas.microsoft.com/office/drawing/2014/main" id="{38D6204B-B9CE-4A11-BCF9-3EB0A4AE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61803FC-51C5-4426-B8E1-0AE287A4968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4A3E2871-3AD4-4FE4-8F6D-BFC559191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4D53BC3-1555-40F2-BFA8-E0F49571F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1787AFDD-46E0-47DE-9A09-900DAA704574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6D5457E-66C1-4028-AE7B-B019EE26B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6CC82A1-EC32-47F1-8527-A1E8E789FBF4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47C862D-BE51-4F98-ADF3-42E80D44E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58D83E1-FDB7-4AEB-8903-37EDBB93A31C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145560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97859" y="2609075"/>
            <a:ext cx="10596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3">
                    <a:lumMod val="50000"/>
                  </a:schemeClr>
                </a:solidFill>
              </a:rPr>
              <a:t>Comercialização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136711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851EC78-1FD0-452B-9E98-4C379B86662F}"/>
              </a:ext>
            </a:extLst>
          </p:cNvPr>
          <p:cNvSpPr txBox="1"/>
          <p:nvPr/>
        </p:nvSpPr>
        <p:spPr>
          <a:xfrm>
            <a:off x="690282" y="1442516"/>
            <a:ext cx="105962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Flexibilização da inserção de Cooperativas no Selo Biocombustível Social, inserindo </a:t>
            </a:r>
            <a:r>
              <a:rPr lang="pt-BR" sz="2000" b="1" u="sng" dirty="0">
                <a:solidFill>
                  <a:schemeClr val="accent3">
                    <a:lumMod val="50000"/>
                  </a:schemeClr>
                </a:solidFill>
              </a:rPr>
              <a:t>15 novas Cooperativas e 36 mil Agricultores Familiares no Programa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Diminuição do percentual mínimo de agricultores familiares em suas entidades representativas de 60% para 50,1%, inserindo </a:t>
            </a:r>
            <a:r>
              <a:rPr lang="pt-BR" sz="2000" b="1" u="sng" dirty="0">
                <a:solidFill>
                  <a:schemeClr val="accent3">
                    <a:lumMod val="50000"/>
                  </a:schemeClr>
                </a:solidFill>
              </a:rPr>
              <a:t>316 novas cooperativas nos programas governamentais (PAA, PNAE, Compras Institucionais, ...)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CE653E-6CCE-4D70-A575-70A7FDE51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141" y="2045296"/>
            <a:ext cx="2238369" cy="148021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33417E1-551A-455B-A4D5-78CD46D54E82}"/>
              </a:ext>
            </a:extLst>
          </p:cNvPr>
          <p:cNvCxnSpPr/>
          <p:nvPr/>
        </p:nvCxnSpPr>
        <p:spPr>
          <a:xfrm>
            <a:off x="475376" y="956345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FF979EC4-518A-4700-909E-DCB0CF13A11F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8" name="Picture 2" descr="ppt plano safra-01.png">
              <a:extLst>
                <a:ext uri="{FF2B5EF4-FFF2-40B4-BE49-F238E27FC236}">
                  <a16:creationId xmlns:a16="http://schemas.microsoft.com/office/drawing/2014/main" id="{8DC8945D-46A2-4E28-9164-DCE284547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2FDC6FD9-D408-4485-8EEF-8E54AA7AAB38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54F64D82-8EC3-4F6E-A79C-0726237D3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98DB20C-8F70-442D-8B36-B30F8AC6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D04E64DB-FA07-4C3B-894C-9E6D79189F87}"/>
                </a:ext>
              </a:extLst>
            </p:cNvPr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A3035A97-7891-4DFE-BE26-183389E2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CDBF07B-ACB5-43C5-B419-47E7838CFA49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B4297844-E8ED-40F4-A79B-07F44413F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ED09BB1-3A88-4146-9D7A-97859EF4B960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33019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>
            <a:extLst>
              <a:ext uri="{FF2B5EF4-FFF2-40B4-BE49-F238E27FC236}">
                <a16:creationId xmlns:a16="http://schemas.microsoft.com/office/drawing/2014/main" id="{249BB136-90F4-424A-AC9F-3DBA038A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84" y="1311754"/>
            <a:ext cx="10897299" cy="83652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</a:p>
          <a:p>
            <a:pPr algn="ctr"/>
            <a:r>
              <a:rPr lang="pt-BR" alt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Programa de Aquisição de Alimentos</a:t>
            </a:r>
          </a:p>
          <a:p>
            <a:pPr algn="ctr" eaLnBrk="1" hangingPunct="1"/>
            <a:endParaRPr lang="pt-BR" altLang="pt-BR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4C1D1D-37E4-4A35-A237-992589A0CD22}"/>
              </a:ext>
            </a:extLst>
          </p:cNvPr>
          <p:cNvSpPr txBox="1"/>
          <p:nvPr/>
        </p:nvSpPr>
        <p:spPr>
          <a:xfrm>
            <a:off x="659934" y="2154117"/>
            <a:ext cx="11056690" cy="355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Destinação de </a:t>
            </a: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R$ 150 milhões para o PAA Formação de Estoques</a:t>
            </a: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que será operado pela CONAB para atender as Cooperativas Familiares que estão tendo problemas de escoamento da sua produção em função do COVID19 – Destaca-se os produtos lácteos, suco de uva, derivados da mandioca, produtos da sócio biodiversidade (castanhas),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Destinação de mais </a:t>
            </a: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R$ 70 milhões para o PAA Doação Simultânea </a:t>
            </a: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Estados e Municípios;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estes valores, as compras públicas em 2020 através do PAA atingirão o montante de R$ 850 milhões</a:t>
            </a:r>
            <a:endParaRPr lang="pt-BR" sz="1900" u="sng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F090D54-17E9-42AF-92AF-0884150B3969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E8231CA-C9BF-4E22-B583-455BDDA3A8C0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B1CAE40-7AD1-4570-8E96-E82DA7C6D637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0" name="Picture 2" descr="ppt plano safra-01.png">
              <a:extLst>
                <a:ext uri="{FF2B5EF4-FFF2-40B4-BE49-F238E27FC236}">
                  <a16:creationId xmlns:a16="http://schemas.microsoft.com/office/drawing/2014/main" id="{5E337012-44E8-4EAB-AB9F-C7E46FD47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7022E7A-805A-4CC5-9072-7E2C05DA6C6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6179E18-DD4E-42D5-995A-680D006CA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D2136CE-DF2D-44EC-8853-A74A94FE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25195C1-3005-49B6-8D13-EB654E1BEEDE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A4E392A-1024-470A-814A-3B6FAE9CC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A1C4C68-A0BF-4CFC-A7FD-282737F27D0A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D64F91F-F59F-4640-997B-C43521AA2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14211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>
            <a:extLst>
              <a:ext uri="{FF2B5EF4-FFF2-40B4-BE49-F238E27FC236}">
                <a16:creationId xmlns:a16="http://schemas.microsoft.com/office/drawing/2014/main" id="{249BB136-90F4-424A-AC9F-3DBA038A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25" y="1154007"/>
            <a:ext cx="10897299" cy="83652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</a:p>
          <a:p>
            <a:pPr algn="ctr"/>
            <a:r>
              <a:rPr lang="pt-BR" alt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Pilares de desenvolvimento</a:t>
            </a:r>
          </a:p>
          <a:p>
            <a:pPr algn="ctr" eaLnBrk="1" hangingPunct="1"/>
            <a:endParaRPr lang="pt-BR" altLang="pt-BR" sz="32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F090D54-17E9-42AF-92AF-0884150B3969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E8231CA-C9BF-4E22-B583-455BDDA3A8C0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1B1CAE40-7AD1-4570-8E96-E82DA7C6D637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0" name="Picture 2" descr="ppt plano safra-01.png">
              <a:extLst>
                <a:ext uri="{FF2B5EF4-FFF2-40B4-BE49-F238E27FC236}">
                  <a16:creationId xmlns:a16="http://schemas.microsoft.com/office/drawing/2014/main" id="{5E337012-44E8-4EAB-AB9F-C7E46FD47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7022E7A-805A-4CC5-9072-7E2C05DA6C6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6179E18-DD4E-42D5-995A-680D006CA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D2136CE-DF2D-44EC-8853-A74A94FE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25195C1-3005-49B6-8D13-EB654E1BEEDE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A4E392A-1024-470A-814A-3B6FAE9CC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A1C4C68-A0BF-4CFC-A7FD-282737F27D0A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D64F91F-F59F-4640-997B-C43521AA2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33FA5D81-0BBD-4C46-98D5-707937BF6D78}"/>
              </a:ext>
            </a:extLst>
          </p:cNvPr>
          <p:cNvSpPr/>
          <p:nvPr/>
        </p:nvSpPr>
        <p:spPr>
          <a:xfrm>
            <a:off x="1526796" y="4035105"/>
            <a:ext cx="2768367" cy="13674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Crédito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3DA4DB3-B1CC-4B2D-B830-BAD397E582C4}"/>
              </a:ext>
            </a:extLst>
          </p:cNvPr>
          <p:cNvSpPr/>
          <p:nvPr/>
        </p:nvSpPr>
        <p:spPr>
          <a:xfrm>
            <a:off x="4447563" y="4035105"/>
            <a:ext cx="2768367" cy="13674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ATER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FAA0442-0EF3-4107-89DB-7A7644DF67C0}"/>
              </a:ext>
            </a:extLst>
          </p:cNvPr>
          <p:cNvSpPr/>
          <p:nvPr/>
        </p:nvSpPr>
        <p:spPr>
          <a:xfrm>
            <a:off x="7368330" y="4035105"/>
            <a:ext cx="2768367" cy="13674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Comercialização</a:t>
            </a:r>
          </a:p>
          <a:p>
            <a:pPr algn="ctr"/>
            <a:r>
              <a:rPr lang="pt-BR" sz="2000" dirty="0"/>
              <a:t>Cooperativismo</a:t>
            </a:r>
          </a:p>
        </p:txBody>
      </p:sp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998C6404-382E-40E0-A40D-C2FA8FCA84C6}"/>
              </a:ext>
            </a:extLst>
          </p:cNvPr>
          <p:cNvSpPr/>
          <p:nvPr/>
        </p:nvSpPr>
        <p:spPr>
          <a:xfrm>
            <a:off x="1575288" y="1896946"/>
            <a:ext cx="8626679" cy="2030237"/>
          </a:xfrm>
          <a:prstGeom prst="triangle">
            <a:avLst>
              <a:gd name="adj" fmla="val 49806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Políticas públicas de fortalecimento dos pilares, visando o desenvolvimento dos agricultores familiares do Brasil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81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97859" y="2609075"/>
            <a:ext cx="10596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3">
                    <a:lumMod val="50000"/>
                  </a:schemeClr>
                </a:solidFill>
              </a:rPr>
              <a:t>Crédito Fundiário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2068934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>
            <a:extLst>
              <a:ext uri="{FF2B5EF4-FFF2-40B4-BE49-F238E27FC236}">
                <a16:creationId xmlns:a16="http://schemas.microsoft.com/office/drawing/2014/main" id="{249BB136-90F4-424A-AC9F-3DBA038AF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635" y="1149678"/>
            <a:ext cx="7956550" cy="83652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    </a:t>
            </a:r>
          </a:p>
          <a:p>
            <a:pPr algn="ctr"/>
            <a:r>
              <a:rPr lang="pt-BR" altLang="pt-BR" sz="32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Crédito Fundiário </a:t>
            </a:r>
            <a:r>
              <a:rPr lang="pt-BR" altLang="pt-BR" sz="24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– Ajuste de normas e inovações</a:t>
            </a:r>
            <a:endParaRPr lang="pt-BR" altLang="pt-BR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t-BR" altLang="pt-BR" sz="4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4C1D1D-37E4-4A35-A237-992589A0CD22}"/>
              </a:ext>
            </a:extLst>
          </p:cNvPr>
          <p:cNvSpPr txBox="1"/>
          <p:nvPr/>
        </p:nvSpPr>
        <p:spPr>
          <a:xfrm>
            <a:off x="567655" y="1777760"/>
            <a:ext cx="110566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Substituição da “Proposta de Financiamento” para aquisição de imóvel rural pela elaboração de um </a:t>
            </a: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“Projeto Técnico de Financiamento”;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Exclusão da limitação para investimentos básicos, que hoje é no valor de R$27.500,00;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Redução da taxa de juros do </a:t>
            </a: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PNCF EMPREENDEDOR de 5,5% para 3,0% (- 36,36%);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900" b="1" u="sng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Autorização as instituições financeiras operadoras do FTRA, </a:t>
            </a:r>
            <a:r>
              <a:rPr lang="pt-BR" sz="1900" b="1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prorrogar as parcelas vencidas ou vincendas de 1° de Janeiro de 2020 a 30 de Dezembro de 2020 para agricultores do PNCF que tiveram prejuízos em decorrência de estiagem ou seca</a:t>
            </a: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 municípios com decretação de situação de emergência ou estado de calamidade pública.</a:t>
            </a:r>
          </a:p>
          <a:p>
            <a:pPr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t-BR" sz="19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Obter Crédito Terra Brasil – Plataforma Digital – </a:t>
            </a:r>
            <a:r>
              <a:rPr lang="pt-BR" sz="19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serviço digital para a obtenção de crédito fundiário (segundo semestre 2020)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t-BR" sz="19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17A8328-66D7-454C-A8A9-6F2362C78AAA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3DC435AF-F793-4C15-B0A1-07D677B7DE7D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11" name="Picture 2" descr="ppt plano safra-01.png">
              <a:extLst>
                <a:ext uri="{FF2B5EF4-FFF2-40B4-BE49-F238E27FC236}">
                  <a16:creationId xmlns:a16="http://schemas.microsoft.com/office/drawing/2014/main" id="{7AAA3082-C66D-4D8B-BF9F-154A463D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DFD1FD8-A440-49D2-8AB5-E528CBC1F74D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12FE48D-44DC-45B0-8EF0-E9BD668B1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81059DF-B7E9-4A82-BE91-9EC789FF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19AA58F7-7CB6-4DA5-B9AD-0466EC3758BA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D2FC0E65-8198-42C2-A6D0-70BE60C3F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FB1313AC-E259-48D5-AF95-75B719A9ECD4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F0317FF-6622-4B01-8A0B-6A16B5ED5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E51C91F-C6C3-4C1D-8B56-11DC75594A84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204304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3077"/>
            <a:ext cx="12192000" cy="1256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082" y="3354917"/>
            <a:ext cx="174083" cy="432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C5BEE58D-8714-4796-8C22-B4D9F1B89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14" y="1915222"/>
            <a:ext cx="5114075" cy="9108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83E4D9-6410-4B78-AE48-280F3EF36C88}"/>
              </a:ext>
            </a:extLst>
          </p:cNvPr>
          <p:cNvSpPr txBox="1"/>
          <p:nvPr/>
        </p:nvSpPr>
        <p:spPr>
          <a:xfrm>
            <a:off x="3330429" y="486561"/>
            <a:ext cx="551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43976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97859" y="2609075"/>
            <a:ext cx="10596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3">
                    <a:lumMod val="50000"/>
                  </a:schemeClr>
                </a:solidFill>
              </a:rPr>
              <a:t>Crédito Rural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BR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176713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78057" y="2174202"/>
            <a:ext cx="3793078" cy="17292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E4EA8A3-6430-43F9-B3A9-66F505F4102A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9B137B9-37C7-46F5-9458-46523354B7C5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13515D02-CA86-4130-B303-80BE59FA3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1D50ECF-B34F-4F56-9B52-082A43F4D2D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2FBC582-2CE9-4C45-B370-1820D3B84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0E62FC7-67FB-4D7B-8545-CFD10AAA2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DE5F875-A28C-4783-8763-90DB3A9114D2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A9DD3BF-E455-4416-A75A-19D04F10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8032D45-CBF6-4154-BF23-C2CB269E96D2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8A4DAD3-56D9-4D90-B94B-38648D53D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653755D-4A99-4EE2-8305-118CB4C7B013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4D84591-9CD5-4935-A4AA-2FB15EBD8B34}"/>
              </a:ext>
            </a:extLst>
          </p:cNvPr>
          <p:cNvSpPr>
            <a:spLocks/>
          </p:cNvSpPr>
          <p:nvPr/>
        </p:nvSpPr>
        <p:spPr bwMode="auto">
          <a:xfrm>
            <a:off x="4029248" y="1994963"/>
            <a:ext cx="2811873" cy="2280421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A3F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B891C28-94E1-4ACC-BD9D-356604C54131}"/>
              </a:ext>
            </a:extLst>
          </p:cNvPr>
          <p:cNvSpPr>
            <a:spLocks/>
          </p:cNvSpPr>
          <p:nvPr/>
        </p:nvSpPr>
        <p:spPr bwMode="auto">
          <a:xfrm>
            <a:off x="7838608" y="1994963"/>
            <a:ext cx="2811873" cy="2280421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C314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ABC8923-CB2D-4EA3-B20A-D2150D6A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41" y="3281193"/>
            <a:ext cx="2811872" cy="994193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A24DDB4-7353-4761-B86C-6009B63E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41" y="1764035"/>
            <a:ext cx="2811872" cy="994193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587822AF-8D1B-49D4-809C-6F59E333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01" y="3281193"/>
            <a:ext cx="2811872" cy="994193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0375CDD-2B37-4888-B650-FF884D08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01" y="1764035"/>
            <a:ext cx="2811872" cy="994193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2FFAFBEB-167C-484D-8A0F-48DBF246BB56}"/>
              </a:ext>
            </a:extLst>
          </p:cNvPr>
          <p:cNvGrpSpPr/>
          <p:nvPr/>
        </p:nvGrpSpPr>
        <p:grpSpPr>
          <a:xfrm>
            <a:off x="4054503" y="4526496"/>
            <a:ext cx="691427" cy="1047877"/>
            <a:chOff x="15279606" y="9901367"/>
            <a:chExt cx="1022350" cy="1549399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DBC0D96-52DD-428A-AF96-61410C583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9606" y="9901367"/>
              <a:ext cx="1022350" cy="1276350"/>
            </a:xfrm>
            <a:custGeom>
              <a:avLst/>
              <a:gdLst>
                <a:gd name="T0" fmla="*/ 0 w 644"/>
                <a:gd name="T1" fmla="*/ 0 h 804"/>
                <a:gd name="T2" fmla="*/ 0 w 644"/>
                <a:gd name="T3" fmla="*/ 804 h 804"/>
                <a:gd name="T4" fmla="*/ 644 w 644"/>
                <a:gd name="T5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804">
                  <a:moveTo>
                    <a:pt x="0" y="0"/>
                  </a:moveTo>
                  <a:lnTo>
                    <a:pt x="0" y="804"/>
                  </a:lnTo>
                  <a:lnTo>
                    <a:pt x="644" y="804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D544BE8-3287-4254-A17F-6A2D0C82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6843" y="10912604"/>
              <a:ext cx="265112" cy="538162"/>
            </a:xfrm>
            <a:custGeom>
              <a:avLst/>
              <a:gdLst>
                <a:gd name="T0" fmla="*/ 0 w 167"/>
                <a:gd name="T1" fmla="*/ 339 h 339"/>
                <a:gd name="T2" fmla="*/ 167 w 167"/>
                <a:gd name="T3" fmla="*/ 167 h 339"/>
                <a:gd name="T4" fmla="*/ 0 w 167"/>
                <a:gd name="T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339">
                  <a:moveTo>
                    <a:pt x="0" y="339"/>
                  </a:moveTo>
                  <a:lnTo>
                    <a:pt x="167" y="167"/>
                  </a:lnTo>
                  <a:lnTo>
                    <a:pt x="0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E00CF241-37A7-40A4-A862-352D02452F75}"/>
              </a:ext>
            </a:extLst>
          </p:cNvPr>
          <p:cNvGrpSpPr/>
          <p:nvPr/>
        </p:nvGrpSpPr>
        <p:grpSpPr>
          <a:xfrm>
            <a:off x="9958170" y="4503560"/>
            <a:ext cx="696795" cy="1047877"/>
            <a:chOff x="19049918" y="9901367"/>
            <a:chExt cx="1030288" cy="1549399"/>
          </a:xfrm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EEA0399-AEDF-4AF4-AC21-1CBC5FA1B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7381" y="9901367"/>
              <a:ext cx="1012825" cy="1276350"/>
            </a:xfrm>
            <a:custGeom>
              <a:avLst/>
              <a:gdLst>
                <a:gd name="T0" fmla="*/ 638 w 638"/>
                <a:gd name="T1" fmla="*/ 0 h 804"/>
                <a:gd name="T2" fmla="*/ 638 w 638"/>
                <a:gd name="T3" fmla="*/ 804 h 804"/>
                <a:gd name="T4" fmla="*/ 0 w 638"/>
                <a:gd name="T5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8" h="804">
                  <a:moveTo>
                    <a:pt x="638" y="0"/>
                  </a:moveTo>
                  <a:lnTo>
                    <a:pt x="638" y="804"/>
                  </a:lnTo>
                  <a:lnTo>
                    <a:pt x="0" y="804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DD09705-08ED-4D4F-B13F-3786C9F3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9918" y="10912604"/>
              <a:ext cx="265112" cy="538162"/>
            </a:xfrm>
            <a:custGeom>
              <a:avLst/>
              <a:gdLst>
                <a:gd name="T0" fmla="*/ 167 w 167"/>
                <a:gd name="T1" fmla="*/ 0 h 339"/>
                <a:gd name="T2" fmla="*/ 0 w 167"/>
                <a:gd name="T3" fmla="*/ 167 h 339"/>
                <a:gd name="T4" fmla="*/ 167 w 167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339">
                  <a:moveTo>
                    <a:pt x="167" y="0"/>
                  </a:moveTo>
                  <a:lnTo>
                    <a:pt x="0" y="167"/>
                  </a:lnTo>
                  <a:lnTo>
                    <a:pt x="167" y="339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</p:grp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0DE5916-E530-4D62-978A-8E3A91A87C63}"/>
              </a:ext>
            </a:extLst>
          </p:cNvPr>
          <p:cNvSpPr txBox="1">
            <a:spLocks/>
          </p:cNvSpPr>
          <p:nvPr/>
        </p:nvSpPr>
        <p:spPr>
          <a:xfrm>
            <a:off x="4235732" y="2063967"/>
            <a:ext cx="2476673" cy="38478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2933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19,4 </a:t>
            </a:r>
            <a:r>
              <a:rPr lang="en-AU" sz="2933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933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74ED817-3C88-4F03-B228-E95E2F212E35}"/>
              </a:ext>
            </a:extLst>
          </p:cNvPr>
          <p:cNvSpPr txBox="1">
            <a:spLocks/>
          </p:cNvSpPr>
          <p:nvPr/>
        </p:nvSpPr>
        <p:spPr>
          <a:xfrm>
            <a:off x="4551211" y="3605511"/>
            <a:ext cx="1861148" cy="348757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Custeio</a:t>
            </a:r>
            <a:endParaRPr lang="en-AU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id="{8A612C77-A9BA-4866-84AE-C53689FC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92" y="2146582"/>
            <a:ext cx="1697545" cy="16962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0E2C4AFA-63E4-4A12-ABF0-5CD583A4F6E5}"/>
              </a:ext>
            </a:extLst>
          </p:cNvPr>
          <p:cNvSpPr/>
          <p:nvPr/>
        </p:nvSpPr>
        <p:spPr>
          <a:xfrm>
            <a:off x="6554781" y="2545476"/>
            <a:ext cx="1524776" cy="79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67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Aumento </a:t>
            </a:r>
          </a:p>
          <a:p>
            <a:pPr algn="ctr"/>
            <a:r>
              <a:rPr lang="pt-BR" sz="2267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de </a:t>
            </a:r>
            <a:r>
              <a:rPr lang="pt-BR" sz="2267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5,7%</a:t>
            </a:r>
            <a:endParaRPr lang="en-US" sz="2267" b="1" u="sng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" name="Rectangle 2047">
            <a:extLst>
              <a:ext uri="{FF2B5EF4-FFF2-40B4-BE49-F238E27FC236}">
                <a16:creationId xmlns:a16="http://schemas.microsoft.com/office/drawing/2014/main" id="{7DE95FAC-3172-4C16-A40A-B135F6BEAE73}"/>
              </a:ext>
            </a:extLst>
          </p:cNvPr>
          <p:cNvSpPr/>
          <p:nvPr/>
        </p:nvSpPr>
        <p:spPr>
          <a:xfrm>
            <a:off x="5457243" y="4599703"/>
            <a:ext cx="3983429" cy="1109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D58D912F-AFF2-4B6B-AA6D-6C8EE426CE90}"/>
              </a:ext>
            </a:extLst>
          </p:cNvPr>
          <p:cNvSpPr/>
          <p:nvPr/>
        </p:nvSpPr>
        <p:spPr>
          <a:xfrm>
            <a:off x="5457241" y="4599701"/>
            <a:ext cx="3956711" cy="105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33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Taxa de juros</a:t>
            </a:r>
          </a:p>
          <a:p>
            <a:pPr algn="ctr"/>
            <a:r>
              <a:rPr lang="pt-BR" sz="2133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endParaRPr lang="pt-BR" sz="2000" b="1" u="sng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pt-BR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pt-BR" sz="2000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2,75%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(- 8,33%) OU </a:t>
            </a:r>
            <a:r>
              <a:rPr lang="pt-BR" sz="2000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4%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(-13%)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434500D1-E3AD-43FE-96D6-D9A9550E030A}"/>
              </a:ext>
            </a:extLst>
          </p:cNvPr>
          <p:cNvSpPr txBox="1">
            <a:spLocks/>
          </p:cNvSpPr>
          <p:nvPr/>
        </p:nvSpPr>
        <p:spPr>
          <a:xfrm>
            <a:off x="8030747" y="2067064"/>
            <a:ext cx="2476673" cy="38478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2933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13,6 </a:t>
            </a:r>
            <a:r>
              <a:rPr lang="en-AU" sz="2933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933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44" name="Rectangle 2051">
            <a:extLst>
              <a:ext uri="{FF2B5EF4-FFF2-40B4-BE49-F238E27FC236}">
                <a16:creationId xmlns:a16="http://schemas.microsoft.com/office/drawing/2014/main" id="{BC101BB4-03EA-4BD3-9D1E-D721B7512EB5}"/>
              </a:ext>
            </a:extLst>
          </p:cNvPr>
          <p:cNvSpPr/>
          <p:nvPr/>
        </p:nvSpPr>
        <p:spPr>
          <a:xfrm>
            <a:off x="-540775" y="2679475"/>
            <a:ext cx="449096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4667"/>
              </a:lnSpc>
              <a:defRPr/>
            </a:pPr>
            <a:r>
              <a:rPr lang="pt-BR" sz="4267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R$ 33 bilhões</a:t>
            </a:r>
          </a:p>
          <a:p>
            <a:pPr lvl="1" algn="ctr">
              <a:lnSpc>
                <a:spcPts val="4667"/>
              </a:lnSpc>
              <a:defRPr/>
            </a:pPr>
            <a:endParaRPr lang="pt-BR" sz="4267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9BA276DE-B930-486B-913B-B49A4AEF8A9C}"/>
              </a:ext>
            </a:extLst>
          </p:cNvPr>
          <p:cNvSpPr txBox="1">
            <a:spLocks/>
          </p:cNvSpPr>
          <p:nvPr/>
        </p:nvSpPr>
        <p:spPr>
          <a:xfrm>
            <a:off x="7722827" y="3573322"/>
            <a:ext cx="3023659" cy="348757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Investimento</a:t>
            </a:r>
            <a:endParaRPr lang="en-AU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6BA477-1A0F-419F-9E7C-49C138C429B9}"/>
              </a:ext>
            </a:extLst>
          </p:cNvPr>
          <p:cNvSpPr txBox="1"/>
          <p:nvPr/>
        </p:nvSpPr>
        <p:spPr>
          <a:xfrm>
            <a:off x="1112858" y="4234106"/>
            <a:ext cx="315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0AD47">
                    <a:lumMod val="50000"/>
                  </a:srgbClr>
                </a:solidFill>
              </a:rPr>
              <a:t>PRONAF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968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E4EA8A3-6430-43F9-B3A9-66F505F4102A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>
            <a:extLst>
              <a:ext uri="{FF2B5EF4-FFF2-40B4-BE49-F238E27FC236}">
                <a16:creationId xmlns:a16="http://schemas.microsoft.com/office/drawing/2014/main" id="{B9B137B9-37C7-46F5-9458-46523354B7C5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13515D02-CA86-4130-B303-80BE59FA3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1D50ECF-B34F-4F56-9B52-082A43F4D2DF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2FBC582-2CE9-4C45-B370-1820D3B84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0E62FC7-67FB-4D7B-8545-CFD10AAA2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DE5F875-A28C-4783-8763-90DB3A9114D2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A9DD3BF-E455-4416-A75A-19D04F10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8032D45-CBF6-4154-BF23-C2CB269E96D2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8A4DAD3-56D9-4D90-B94B-38648D53D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653755D-4A99-4EE2-8305-118CB4C7B013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4D84591-9CD5-4935-A4AA-2FB15EBD8B34}"/>
              </a:ext>
            </a:extLst>
          </p:cNvPr>
          <p:cNvSpPr>
            <a:spLocks/>
          </p:cNvSpPr>
          <p:nvPr/>
        </p:nvSpPr>
        <p:spPr bwMode="auto">
          <a:xfrm>
            <a:off x="4029248" y="1994963"/>
            <a:ext cx="2811873" cy="2280421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A3F1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B891C28-94E1-4ACC-BD9D-356604C54131}"/>
              </a:ext>
            </a:extLst>
          </p:cNvPr>
          <p:cNvSpPr>
            <a:spLocks/>
          </p:cNvSpPr>
          <p:nvPr/>
        </p:nvSpPr>
        <p:spPr bwMode="auto">
          <a:xfrm>
            <a:off x="7838608" y="1994963"/>
            <a:ext cx="2811873" cy="2280421"/>
          </a:xfrm>
          <a:custGeom>
            <a:avLst/>
            <a:gdLst>
              <a:gd name="T0" fmla="*/ 2619 w 2619"/>
              <a:gd name="T1" fmla="*/ 926 h 2124"/>
              <a:gd name="T2" fmla="*/ 0 w 2619"/>
              <a:gd name="T3" fmla="*/ 2124 h 2124"/>
              <a:gd name="T4" fmla="*/ 0 w 2619"/>
              <a:gd name="T5" fmla="*/ 1198 h 2124"/>
              <a:gd name="T6" fmla="*/ 2619 w 2619"/>
              <a:gd name="T7" fmla="*/ 0 h 2124"/>
              <a:gd name="T8" fmla="*/ 2619 w 2619"/>
              <a:gd name="T9" fmla="*/ 926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9" h="2124">
                <a:moveTo>
                  <a:pt x="2619" y="926"/>
                </a:moveTo>
                <a:lnTo>
                  <a:pt x="0" y="2124"/>
                </a:lnTo>
                <a:lnTo>
                  <a:pt x="0" y="1198"/>
                </a:lnTo>
                <a:lnTo>
                  <a:pt x="2619" y="0"/>
                </a:lnTo>
                <a:lnTo>
                  <a:pt x="2619" y="926"/>
                </a:lnTo>
                <a:close/>
              </a:path>
            </a:pathLst>
          </a:custGeom>
          <a:solidFill>
            <a:srgbClr val="0C314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CABC8923-CB2D-4EA3-B20A-D2150D6A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41" y="3281193"/>
            <a:ext cx="2811872" cy="994193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A24DDB4-7353-4761-B86C-6009B63E3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241" y="1764035"/>
            <a:ext cx="2811872" cy="994193"/>
          </a:xfrm>
          <a:prstGeom prst="rect">
            <a:avLst/>
          </a:prstGeom>
          <a:solidFill>
            <a:srgbClr val="225A3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587822AF-8D1B-49D4-809C-6F59E333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01" y="3281193"/>
            <a:ext cx="2811872" cy="994193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80375CDD-2B37-4888-B650-FF884D08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601" y="1764035"/>
            <a:ext cx="2811872" cy="994193"/>
          </a:xfrm>
          <a:prstGeom prst="rect">
            <a:avLst/>
          </a:prstGeom>
          <a:solidFill>
            <a:srgbClr val="25406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grpSp>
        <p:nvGrpSpPr>
          <p:cNvPr id="24" name="Group 21">
            <a:extLst>
              <a:ext uri="{FF2B5EF4-FFF2-40B4-BE49-F238E27FC236}">
                <a16:creationId xmlns:a16="http://schemas.microsoft.com/office/drawing/2014/main" id="{2FFAFBEB-167C-484D-8A0F-48DBF246BB56}"/>
              </a:ext>
            </a:extLst>
          </p:cNvPr>
          <p:cNvGrpSpPr/>
          <p:nvPr/>
        </p:nvGrpSpPr>
        <p:grpSpPr>
          <a:xfrm>
            <a:off x="4054503" y="4526496"/>
            <a:ext cx="691427" cy="1047877"/>
            <a:chOff x="15279606" y="9901367"/>
            <a:chExt cx="1022350" cy="1549399"/>
          </a:xfrm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DBC0D96-52DD-428A-AF96-61410C583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9606" y="9901367"/>
              <a:ext cx="1022350" cy="1276350"/>
            </a:xfrm>
            <a:custGeom>
              <a:avLst/>
              <a:gdLst>
                <a:gd name="T0" fmla="*/ 0 w 644"/>
                <a:gd name="T1" fmla="*/ 0 h 804"/>
                <a:gd name="T2" fmla="*/ 0 w 644"/>
                <a:gd name="T3" fmla="*/ 804 h 804"/>
                <a:gd name="T4" fmla="*/ 644 w 644"/>
                <a:gd name="T5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4" h="804">
                  <a:moveTo>
                    <a:pt x="0" y="0"/>
                  </a:moveTo>
                  <a:lnTo>
                    <a:pt x="0" y="804"/>
                  </a:lnTo>
                  <a:lnTo>
                    <a:pt x="644" y="804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7D544BE8-3287-4254-A17F-6A2D0C82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6843" y="10912604"/>
              <a:ext cx="265112" cy="538162"/>
            </a:xfrm>
            <a:custGeom>
              <a:avLst/>
              <a:gdLst>
                <a:gd name="T0" fmla="*/ 0 w 167"/>
                <a:gd name="T1" fmla="*/ 339 h 339"/>
                <a:gd name="T2" fmla="*/ 167 w 167"/>
                <a:gd name="T3" fmla="*/ 167 h 339"/>
                <a:gd name="T4" fmla="*/ 0 w 167"/>
                <a:gd name="T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339">
                  <a:moveTo>
                    <a:pt x="0" y="339"/>
                  </a:moveTo>
                  <a:lnTo>
                    <a:pt x="167" y="167"/>
                  </a:lnTo>
                  <a:lnTo>
                    <a:pt x="0" y="0"/>
                  </a:lnTo>
                </a:path>
              </a:pathLst>
            </a:custGeom>
            <a:noFill/>
            <a:ln w="69850" cap="flat">
              <a:solidFill>
                <a:srgbClr val="225A3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E00CF241-37A7-40A4-A862-352D02452F75}"/>
              </a:ext>
            </a:extLst>
          </p:cNvPr>
          <p:cNvGrpSpPr/>
          <p:nvPr/>
        </p:nvGrpSpPr>
        <p:grpSpPr>
          <a:xfrm>
            <a:off x="9958170" y="4503560"/>
            <a:ext cx="696795" cy="1047877"/>
            <a:chOff x="19049918" y="9901367"/>
            <a:chExt cx="1030288" cy="1549399"/>
          </a:xfrm>
        </p:grpSpPr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EEA0399-AEDF-4AF4-AC21-1CBC5FA1B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7381" y="9901367"/>
              <a:ext cx="1012825" cy="1276350"/>
            </a:xfrm>
            <a:custGeom>
              <a:avLst/>
              <a:gdLst>
                <a:gd name="T0" fmla="*/ 638 w 638"/>
                <a:gd name="T1" fmla="*/ 0 h 804"/>
                <a:gd name="T2" fmla="*/ 638 w 638"/>
                <a:gd name="T3" fmla="*/ 804 h 804"/>
                <a:gd name="T4" fmla="*/ 0 w 638"/>
                <a:gd name="T5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8" h="804">
                  <a:moveTo>
                    <a:pt x="638" y="0"/>
                  </a:moveTo>
                  <a:lnTo>
                    <a:pt x="638" y="804"/>
                  </a:lnTo>
                  <a:lnTo>
                    <a:pt x="0" y="804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DD09705-08ED-4D4F-B13F-3786C9F3D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9918" y="10912604"/>
              <a:ext cx="265112" cy="538162"/>
            </a:xfrm>
            <a:custGeom>
              <a:avLst/>
              <a:gdLst>
                <a:gd name="T0" fmla="*/ 167 w 167"/>
                <a:gd name="T1" fmla="*/ 0 h 339"/>
                <a:gd name="T2" fmla="*/ 0 w 167"/>
                <a:gd name="T3" fmla="*/ 167 h 339"/>
                <a:gd name="T4" fmla="*/ 167 w 167"/>
                <a:gd name="T5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339">
                  <a:moveTo>
                    <a:pt x="167" y="0"/>
                  </a:moveTo>
                  <a:lnTo>
                    <a:pt x="0" y="167"/>
                  </a:lnTo>
                  <a:lnTo>
                    <a:pt x="167" y="339"/>
                  </a:lnTo>
                </a:path>
              </a:pathLst>
            </a:custGeom>
            <a:noFill/>
            <a:ln w="69850" cap="flat">
              <a:solidFill>
                <a:schemeClr val="accent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Lato" panose="020F0502020204030203" pitchFamily="34" charset="0"/>
              </a:endParaRPr>
            </a:p>
          </p:txBody>
        </p:sp>
      </p:grp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0DE5916-E530-4D62-978A-8E3A91A87C63}"/>
              </a:ext>
            </a:extLst>
          </p:cNvPr>
          <p:cNvSpPr txBox="1">
            <a:spLocks/>
          </p:cNvSpPr>
          <p:nvPr/>
        </p:nvSpPr>
        <p:spPr>
          <a:xfrm>
            <a:off x="4235732" y="2063967"/>
            <a:ext cx="2476673" cy="38478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2933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29,4 </a:t>
            </a:r>
            <a:r>
              <a:rPr lang="en-AU" sz="2933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933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74ED817-3C88-4F03-B228-E95E2F212E35}"/>
              </a:ext>
            </a:extLst>
          </p:cNvPr>
          <p:cNvSpPr txBox="1">
            <a:spLocks/>
          </p:cNvSpPr>
          <p:nvPr/>
        </p:nvSpPr>
        <p:spPr>
          <a:xfrm>
            <a:off x="4551211" y="3605511"/>
            <a:ext cx="1861148" cy="348757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Custeio</a:t>
            </a:r>
            <a:endParaRPr lang="en-AU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id="{8A612C77-A9BA-4866-84AE-C53689FC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92" y="2146582"/>
            <a:ext cx="1697545" cy="169625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0E2C4AFA-63E4-4A12-ABF0-5CD583A4F6E5}"/>
              </a:ext>
            </a:extLst>
          </p:cNvPr>
          <p:cNvSpPr/>
          <p:nvPr/>
        </p:nvSpPr>
        <p:spPr>
          <a:xfrm>
            <a:off x="6554781" y="2545476"/>
            <a:ext cx="1524776" cy="790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267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Aumento </a:t>
            </a:r>
          </a:p>
          <a:p>
            <a:pPr algn="ctr"/>
            <a:r>
              <a:rPr lang="pt-BR" sz="2267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de </a:t>
            </a:r>
            <a:r>
              <a:rPr lang="pt-BR" sz="2267" b="1" u="sng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25,1%</a:t>
            </a:r>
            <a:endParaRPr lang="en-US" sz="2267" b="1" u="sng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" name="Rectangle 2047">
            <a:extLst>
              <a:ext uri="{FF2B5EF4-FFF2-40B4-BE49-F238E27FC236}">
                <a16:creationId xmlns:a16="http://schemas.microsoft.com/office/drawing/2014/main" id="{7DE95FAC-3172-4C16-A40A-B135F6BEAE73}"/>
              </a:ext>
            </a:extLst>
          </p:cNvPr>
          <p:cNvSpPr/>
          <p:nvPr/>
        </p:nvSpPr>
        <p:spPr>
          <a:xfrm>
            <a:off x="5457243" y="4599703"/>
            <a:ext cx="3983429" cy="110900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D58D912F-AFF2-4B6B-AA6D-6C8EE426CE90}"/>
              </a:ext>
            </a:extLst>
          </p:cNvPr>
          <p:cNvSpPr/>
          <p:nvPr/>
        </p:nvSpPr>
        <p:spPr>
          <a:xfrm>
            <a:off x="5457241" y="4599701"/>
            <a:ext cx="3956711" cy="105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33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Taxa de juros</a:t>
            </a:r>
          </a:p>
          <a:p>
            <a:pPr algn="ctr"/>
            <a:r>
              <a:rPr lang="pt-BR" sz="2133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endParaRPr lang="pt-BR" sz="2000" b="1" u="sng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pt-BR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pt-BR" sz="2000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5%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(- 16,66%) e </a:t>
            </a:r>
            <a:r>
              <a:rPr lang="pt-BR" sz="2000" b="1" u="sng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6%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(-14,28%)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434500D1-E3AD-43FE-96D6-D9A9550E030A}"/>
              </a:ext>
            </a:extLst>
          </p:cNvPr>
          <p:cNvSpPr txBox="1">
            <a:spLocks/>
          </p:cNvSpPr>
          <p:nvPr/>
        </p:nvSpPr>
        <p:spPr>
          <a:xfrm>
            <a:off x="8030747" y="2067064"/>
            <a:ext cx="2476673" cy="38478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2933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3,8 </a:t>
            </a:r>
            <a:r>
              <a:rPr lang="en-AU" sz="2933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Bilhões</a:t>
            </a:r>
            <a:endParaRPr lang="en-AU" sz="2933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9BA276DE-B930-486B-913B-B49A4AEF8A9C}"/>
              </a:ext>
            </a:extLst>
          </p:cNvPr>
          <p:cNvSpPr txBox="1">
            <a:spLocks/>
          </p:cNvSpPr>
          <p:nvPr/>
        </p:nvSpPr>
        <p:spPr>
          <a:xfrm>
            <a:off x="7722827" y="3573322"/>
            <a:ext cx="3023659" cy="348757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828754">
              <a:spcBef>
                <a:spcPct val="0"/>
              </a:spcBef>
              <a:buNone/>
              <a:defRPr/>
            </a:pPr>
            <a:r>
              <a:rPr lang="en-AU" sz="32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Lato Regular" panose="020F0502020204030203" pitchFamily="34" charset="0"/>
                <a:cs typeface="Arial"/>
              </a:rPr>
              <a:t>Investimento</a:t>
            </a:r>
            <a:endParaRPr lang="en-AU" sz="32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Lato Regular" panose="020F0502020204030203" pitchFamily="34" charset="0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6BA477-1A0F-419F-9E7C-49C138C429B9}"/>
              </a:ext>
            </a:extLst>
          </p:cNvPr>
          <p:cNvSpPr txBox="1"/>
          <p:nvPr/>
        </p:nvSpPr>
        <p:spPr>
          <a:xfrm>
            <a:off x="1022661" y="4196676"/>
            <a:ext cx="3157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70AD47">
                    <a:lumMod val="50000"/>
                  </a:srgbClr>
                </a:solidFill>
              </a:rPr>
              <a:t>PRONAMP</a:t>
            </a:r>
            <a:endParaRPr lang="pt-BR" dirty="0"/>
          </a:p>
        </p:txBody>
      </p:sp>
      <p:sp>
        <p:nvSpPr>
          <p:cNvPr id="46" name="Retângulo de cantos arredondados 45"/>
          <p:cNvSpPr/>
          <p:nvPr/>
        </p:nvSpPr>
        <p:spPr>
          <a:xfrm>
            <a:off x="78057" y="2174202"/>
            <a:ext cx="3793078" cy="17292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7" name="Rectangle 2051">
            <a:extLst>
              <a:ext uri="{FF2B5EF4-FFF2-40B4-BE49-F238E27FC236}">
                <a16:creationId xmlns:a16="http://schemas.microsoft.com/office/drawing/2014/main" id="{BC101BB4-03EA-4BD3-9D1E-D721B7512EB5}"/>
              </a:ext>
            </a:extLst>
          </p:cNvPr>
          <p:cNvSpPr/>
          <p:nvPr/>
        </p:nvSpPr>
        <p:spPr>
          <a:xfrm>
            <a:off x="-581813" y="2537473"/>
            <a:ext cx="4531998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ts val="4667"/>
              </a:lnSpc>
              <a:defRPr/>
            </a:pPr>
            <a:r>
              <a:rPr lang="pt-BR" sz="4267" b="1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imes New Roman" panose="02020603050405020304" pitchFamily="18" charset="0"/>
                <a:cs typeface="Arial"/>
              </a:rPr>
              <a:t>R$ 33,20 bilhões</a:t>
            </a:r>
          </a:p>
          <a:p>
            <a:pPr lvl="1" algn="ctr">
              <a:lnSpc>
                <a:spcPts val="4667"/>
              </a:lnSpc>
              <a:defRPr/>
            </a:pPr>
            <a:endParaRPr lang="pt-BR" sz="4267" b="1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2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plano safr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6" y="6030572"/>
            <a:ext cx="1178763" cy="6933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AA9DE29-4340-4802-BFF3-8391BE9EB60E}"/>
              </a:ext>
            </a:extLst>
          </p:cNvPr>
          <p:cNvSpPr txBox="1"/>
          <p:nvPr/>
        </p:nvSpPr>
        <p:spPr>
          <a:xfrm>
            <a:off x="1" y="21802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Destaque: Agricultura Familiar 2019 / 2020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2492D3-0C6B-4C1E-B90A-FEE4979BFD09}"/>
              </a:ext>
            </a:extLst>
          </p:cNvPr>
          <p:cNvSpPr txBox="1"/>
          <p:nvPr/>
        </p:nvSpPr>
        <p:spPr>
          <a:xfrm>
            <a:off x="690282" y="1115345"/>
            <a:ext cx="10596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Primeira vez na história que possibilitou o financiamento de construção ou reformas de residências para as famílias da agricultura familiar – Linha de crédito com R$ 500 milhões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De julho 2019 até maio 2020 foram </a:t>
            </a:r>
            <a:r>
              <a:rPr lang="pt-BR" b="1" u="sng" dirty="0">
                <a:solidFill>
                  <a:schemeClr val="accent3">
                    <a:lumMod val="50000"/>
                  </a:schemeClr>
                </a:solidFill>
              </a:rPr>
              <a:t>financiados R$ 400 milhões, beneficiando mais de 8.000 famílias de agricultores familiares!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87414D3-DC62-4B8C-80E0-36D2753E0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91" y="2420290"/>
            <a:ext cx="4155148" cy="23392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723A8C1-8D1A-44A7-A87C-F31FF107A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46" y="2303192"/>
            <a:ext cx="4470823" cy="251483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F1B25B-3E7B-42CB-990E-8C745CBC5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863" y="5003991"/>
            <a:ext cx="3293180" cy="185400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5D0B659-36B5-4419-B0B0-9D54175CD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6962" y="4915427"/>
            <a:ext cx="2938724" cy="165445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889B90C-0A65-4F43-A534-0C9F3BB9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0785" y="5024999"/>
            <a:ext cx="3278554" cy="1845776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FA4A42A-1C77-4F73-8109-BAB6DDD72782}"/>
              </a:ext>
            </a:extLst>
          </p:cNvPr>
          <p:cNvCxnSpPr/>
          <p:nvPr/>
        </p:nvCxnSpPr>
        <p:spPr>
          <a:xfrm>
            <a:off x="484430" y="950115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1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63793" y="1409252"/>
            <a:ext cx="10596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</a:rPr>
              <a:t>Mantém recursos para reformas ou construção de residências: R$ 500 milhões com juros de </a:t>
            </a:r>
            <a:r>
              <a:rPr lang="pt-BR" sz="2400" b="1" u="sng" dirty="0">
                <a:solidFill>
                  <a:schemeClr val="accent3">
                    <a:lumMod val="50000"/>
                  </a:schemeClr>
                </a:solidFill>
              </a:rPr>
              <a:t>4.0 % a.a. (redução de 13% na taxa de juros)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Possibilidade de financiamento da construção ou reforma das moradias para filhos na propriedade dos pais ( reforça a estratégia do MAPA para a sucessão familiar rural)</a:t>
            </a:r>
          </a:p>
          <a:p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87414D3-DC62-4B8C-80E0-36D2753E02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6476" y="3010984"/>
            <a:ext cx="4435604" cy="24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63793" y="1409252"/>
            <a:ext cx="105962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PRONAF BIOECONOMIA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Possibilidade de financiamento para </a:t>
            </a:r>
            <a:r>
              <a:rPr lang="pt-BR" sz="2000" b="1" u="sng" dirty="0">
                <a:solidFill>
                  <a:schemeClr val="accent3">
                    <a:lumMod val="50000"/>
                  </a:schemeClr>
                </a:solidFill>
              </a:rPr>
              <a:t>custeio e investimentos 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para: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Sistemas produtivos de exploração extrativista e de produtos da socio biodiversidade ecologicamente sustentável;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Sistemas produtivos de ervas medicinais, aromáticas e condimentares, de produtos artesanais e da exploração de turismo rural;</a:t>
            </a:r>
          </a:p>
          <a:p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Taxa de juros de 2,75%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Abrangência: Todos biomas Brasileiros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332014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A1E3A67-E0DF-48FE-B565-7F685BDFE5A0}"/>
              </a:ext>
            </a:extLst>
          </p:cNvPr>
          <p:cNvSpPr txBox="1"/>
          <p:nvPr/>
        </p:nvSpPr>
        <p:spPr>
          <a:xfrm>
            <a:off x="751719" y="2091810"/>
            <a:ext cx="10596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PRONAF BIOECONOMIA – Dendê e Seringueira</a:t>
            </a:r>
          </a:p>
          <a:p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Ampliação do custeio associado para a manutenção destas culturas de </a:t>
            </a:r>
            <a:r>
              <a:rPr lang="pt-BR" sz="2000" b="1" u="sng" dirty="0">
                <a:solidFill>
                  <a:schemeClr val="accent3">
                    <a:lumMod val="50000"/>
                  </a:schemeClr>
                </a:solidFill>
              </a:rPr>
              <a:t>4 para 6 anos </a:t>
            </a: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(Demanda da Câmara Técnica);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8FDC59C-E636-4B9C-9140-6887852C367F}"/>
              </a:ext>
            </a:extLst>
          </p:cNvPr>
          <p:cNvCxnSpPr/>
          <p:nvPr/>
        </p:nvCxnSpPr>
        <p:spPr>
          <a:xfrm>
            <a:off x="475376" y="1149292"/>
            <a:ext cx="11148969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47787FF-3360-43EA-B1A4-B7C50EF46E59}"/>
              </a:ext>
            </a:extLst>
          </p:cNvPr>
          <p:cNvGrpSpPr/>
          <p:nvPr/>
        </p:nvGrpSpPr>
        <p:grpSpPr>
          <a:xfrm>
            <a:off x="396825" y="5808297"/>
            <a:ext cx="11202301" cy="1079042"/>
            <a:chOff x="225906" y="5808297"/>
            <a:chExt cx="11202301" cy="1079042"/>
          </a:xfrm>
        </p:grpSpPr>
        <p:pic>
          <p:nvPicPr>
            <p:cNvPr id="9" name="Picture 2" descr="ppt plano safra-01.png">
              <a:extLst>
                <a:ext uri="{FF2B5EF4-FFF2-40B4-BE49-F238E27FC236}">
                  <a16:creationId xmlns:a16="http://schemas.microsoft.com/office/drawing/2014/main" id="{E203291E-7B6C-4338-8322-E994A659C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06" y="6106073"/>
              <a:ext cx="1178763" cy="693389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31A378-63A3-4AD5-9311-5292F5111FCA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931" y="5808297"/>
              <a:ext cx="1542551" cy="10724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957208FB-1C55-4F70-B150-F823C2047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171" b="13825"/>
            <a:stretch/>
          </p:blipFill>
          <p:spPr>
            <a:xfrm>
              <a:off x="3137483" y="5872295"/>
              <a:ext cx="1375848" cy="9857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72110E6-CBB8-47A0-A216-239D5A2A2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331" y="5825488"/>
              <a:ext cx="1266684" cy="1015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0192C92-3F5A-41A6-B1A2-BE4BC43778A1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8" b="19290"/>
            <a:stretch/>
          </p:blipFill>
          <p:spPr>
            <a:xfrm>
              <a:off x="5780017" y="5825488"/>
              <a:ext cx="1266684" cy="9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E9AB3B9-4612-493E-A139-972A8B1A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42" y="5834638"/>
              <a:ext cx="1415969" cy="10527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D0FD12E-5EAB-46CA-857D-134C28D58F55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773" y="5834638"/>
              <a:ext cx="1415969" cy="10354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DEA57BC-071C-4994-A477-4BB0A2115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8"/>
            <a:stretch/>
          </p:blipFill>
          <p:spPr>
            <a:xfrm>
              <a:off x="9993600" y="5904744"/>
              <a:ext cx="1434607" cy="9357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89DC86-1702-45D0-A4DD-4D47359BA13F}"/>
              </a:ext>
            </a:extLst>
          </p:cNvPr>
          <p:cNvSpPr txBox="1"/>
          <p:nvPr/>
        </p:nvSpPr>
        <p:spPr>
          <a:xfrm>
            <a:off x="-99187" y="58093"/>
            <a:ext cx="12191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Agricultura Familiar no PLANO SAFRA 2020 / 2021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Avanços para o desenvolvimento e a segurança alimentar</a:t>
            </a:r>
          </a:p>
        </p:txBody>
      </p:sp>
    </p:spTree>
    <p:extLst>
      <p:ext uri="{BB962C8B-B14F-4D97-AF65-F5344CB8AC3E}">
        <p14:creationId xmlns:p14="http://schemas.microsoft.com/office/powerpoint/2010/main" val="3375648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1316</Words>
  <Application>Microsoft Office PowerPoint</Application>
  <PresentationFormat>Widescreen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Wingdings</vt:lpstr>
      <vt:lpstr>Tema do Office</vt:lpstr>
      <vt:lpstr>2_Tema do Office</vt:lpstr>
      <vt:lpstr>3_Tema do Office</vt:lpstr>
      <vt:lpstr>1_Tema do Office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Barbosa Rodrigues</dc:creator>
  <cp:lastModifiedBy>Fernando Henrique Kohlmann Schwanke</cp:lastModifiedBy>
  <cp:revision>52</cp:revision>
  <dcterms:created xsi:type="dcterms:W3CDTF">2020-06-16T20:40:02Z</dcterms:created>
  <dcterms:modified xsi:type="dcterms:W3CDTF">2020-06-18T11:05:56Z</dcterms:modified>
</cp:coreProperties>
</file>